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poppins-bold"/>
      <p:regular r:id="rId15"/>
    </p:embeddedFont>
    <p:embeddedFont>
      <p:font typeface="Poppins"/>
      <p:regular r:id="rId16"/>
    </p:embeddedFont>
    <p:embeddedFont>
      <p:font typeface="Source Han Sans"/>
      <p:regular r:id="rId17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font" Target="fonts/font3.fntdata"/>
<Relationship Id="rId16" Type="http://schemas.openxmlformats.org/officeDocument/2006/relationships/font" Target="fonts/font1.fntdata"/>
<Relationship Id="rId17" Type="http://schemas.openxmlformats.org/officeDocument/2006/relationships/font" Target="fonts/font2.fntdata"/>
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5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2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1999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596194" y="5440908"/>
            <a:ext cx="5283200" cy="38000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15244" y="1350877"/>
            <a:ext cx="7260771" cy="3019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인공지능 트렌드 발표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671003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6251" y="5443040"/>
            <a:ext cx="4852919" cy="37786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Here is where your presentation begins</a:t>
            </a: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5210941" y="5491503"/>
            <a:ext cx="406400" cy="242327"/>
            <a:chOff x="5210941" y="5491503"/>
            <a:chExt cx="406400" cy="242327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5418987" y="549150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5210941" y="549150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0" y="1"/>
            <a:ext cx="12191999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0792420" y="5410719"/>
            <a:ext cx="739180" cy="71085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855029" y="2912255"/>
            <a:ext cx="6676571" cy="1512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결론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671003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10958810" y="5644983"/>
            <a:ext cx="406400" cy="242327"/>
            <a:chOff x="10958810" y="5644983"/>
            <a:chExt cx="406400" cy="242327"/>
          </a:xfrm>
        </p:grpSpPr>
        <p:sp>
          <p:nvSpPr>
            <p:cNvPr id="7" name="标题 1"/>
            <p:cNvSpPr txBox="1"/>
            <p:nvPr/>
          </p:nvSpPr>
          <p:spPr>
            <a:xfrm rot="0" flipH="0" flipV="0">
              <a:off x="11166856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0" flipH="0" flipV="0">
              <a:off x="10958810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 rot="0" flipH="0" flipV="0">
            <a:off x="7206342" y="1691502"/>
            <a:ext cx="2777671" cy="11722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11177" y="593736"/>
            <a:ext cx="2120423" cy="22601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3429000"/>
            <a:ext cx="12192000" cy="3429000"/>
          </a:xfrm>
          <a:custGeom>
            <a:avLst/>
            <a:gdLst>
              <a:gd name="connsiteX0" fmla="*/ 6096000 w 12192000"/>
              <a:gd name="connsiteY0" fmla="*/ 0 h 3429000"/>
              <a:gd name="connsiteX1" fmla="*/ 11956440 w 12192000"/>
              <a:gd name="connsiteY1" fmla="*/ 1075985 h 3429000"/>
              <a:gd name="connsiteX2" fmla="*/ 12192000 w 12192000"/>
              <a:gd name="connsiteY2" fmla="*/ 1188791 h 3429000"/>
              <a:gd name="connsiteX3" fmla="*/ 12192000 w 12192000"/>
              <a:gd name="connsiteY3" fmla="*/ 3429000 h 3429000"/>
              <a:gd name="connsiteX4" fmla="*/ 0 w 12192000"/>
              <a:gd name="connsiteY4" fmla="*/ 3429000 h 3429000"/>
              <a:gd name="connsiteX5" fmla="*/ 0 w 12192000"/>
              <a:gd name="connsiteY5" fmla="*/ 1188791 h 3429000"/>
              <a:gd name="connsiteX6" fmla="*/ 235560 w 12192000"/>
              <a:gd name="connsiteY6" fmla="*/ 1075985 h 3429000"/>
              <a:gd name="connsiteX7" fmla="*/ 6096000 w 12192000"/>
              <a:gd name="connsiteY7" fmla="*/ 0 h 3429000"/>
            </a:gdLst>
            <a:rect l="l" t="t" r="r" b="b"/>
            <a:pathLst>
              <a:path w="12192000" h="3429000">
                <a:moveTo>
                  <a:pt x="6096000" y="0"/>
                </a:moveTo>
                <a:cubicBezTo>
                  <a:pt x="8418910" y="0"/>
                  <a:pt x="10508168" y="414985"/>
                  <a:pt x="11956440" y="1075985"/>
                </a:cubicBezTo>
                <a:lnTo>
                  <a:pt x="12192000" y="1188791"/>
                </a:lnTo>
                <a:lnTo>
                  <a:pt x="12192000" y="3429000"/>
                </a:lnTo>
                <a:lnTo>
                  <a:pt x="0" y="3429000"/>
                </a:lnTo>
                <a:lnTo>
                  <a:pt x="0" y="1188791"/>
                </a:lnTo>
                <a:lnTo>
                  <a:pt x="235560" y="1075985"/>
                </a:lnTo>
                <a:cubicBezTo>
                  <a:pt x="1683833" y="414985"/>
                  <a:pt x="3773090" y="0"/>
                  <a:pt x="6096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82000"/>
                  <a:lumOff val="18000"/>
                </a:schemeClr>
              </a:gs>
            </a:gsLst>
            <a:lin ang="162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238894" y="1126198"/>
            <a:ext cx="3318848" cy="501200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76200" blurRad="50800" dir="2700000" sx="100000" sy="100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331" t="0" r="331" b="0"/>
          <a:stretch>
            <a:fillRect/>
          </a:stretch>
        </p:blipFill>
        <p:spPr>
          <a:xfrm rot="0" flipH="0" flipV="0">
            <a:off x="3189940" y="1659480"/>
            <a:ext cx="1416756" cy="1416756"/>
          </a:xfrm>
          <a:custGeom>
            <a:avLst/>
            <a:gdLst/>
            <a:rect l="l" t="t" r="r" b="b"/>
            <a:pathLst>
              <a:path w="1416756" h="1416756">
                <a:moveTo>
                  <a:pt x="0" y="708378"/>
                </a:moveTo>
                <a:cubicBezTo>
                  <a:pt x="0" y="317152"/>
                  <a:pt x="317152" y="0"/>
                  <a:pt x="708378" y="0"/>
                </a:cubicBezTo>
                <a:cubicBezTo>
                  <a:pt x="1099604" y="0"/>
                  <a:pt x="1416756" y="317152"/>
                  <a:pt x="1416756" y="708378"/>
                </a:cubicBezTo>
                <a:cubicBezTo>
                  <a:pt x="1416756" y="1099604"/>
                  <a:pt x="1099604" y="1416756"/>
                  <a:pt x="708378" y="1416756"/>
                </a:cubicBezTo>
                <a:cubicBezTo>
                  <a:pt x="317152" y="1416756"/>
                  <a:pt x="0" y="1099604"/>
                  <a:pt x="0" y="708378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2234036" y="1126198"/>
            <a:ext cx="3328564" cy="16957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12145" y="3137693"/>
            <a:ext cx="2972346" cy="8795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 시대의 준비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412145" y="3996297"/>
            <a:ext cx="2972346" cy="1902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AI를 잘 활용하면 반복적인 작업 줄이고 창의적 활동 집중 가능
AI 기술을 책임감 있게 개발하고 사용하는 윤리적 접근 중요
학생들은 AI를 도구로 활용하는 방법 배우고, 비판적 사고력 키워야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739974" y="1126196"/>
            <a:ext cx="3268048" cy="50120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76200" blurRad="50800" dir="2700000" sx="100000" sy="100000" kx="0" ky="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7665619" y="1659478"/>
            <a:ext cx="1416757" cy="1416757"/>
          </a:xfrm>
          <a:custGeom>
            <a:avLst/>
            <a:gdLst/>
            <a:rect l="l" t="t" r="r" b="b"/>
            <a:pathLst>
              <a:path w="1416757" h="1416757">
                <a:moveTo>
                  <a:pt x="0" y="708379"/>
                </a:moveTo>
                <a:cubicBezTo>
                  <a:pt x="0" y="317152"/>
                  <a:pt x="317151" y="0"/>
                  <a:pt x="708378" y="0"/>
                </a:cubicBezTo>
                <a:cubicBezTo>
                  <a:pt x="1099605" y="0"/>
                  <a:pt x="1416756" y="317151"/>
                  <a:pt x="1416757" y="708378"/>
                </a:cubicBezTo>
                <a:cubicBezTo>
                  <a:pt x="1416757" y="1099605"/>
                  <a:pt x="1099606" y="1416757"/>
                  <a:pt x="708379" y="1416757"/>
                </a:cubicBezTo>
                <a:cubicBezTo>
                  <a:pt x="317152" y="1416757"/>
                  <a:pt x="2" y="1099606"/>
                  <a:pt x="1" y="70837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0" flipH="0" flipV="0">
            <a:off x="6739813" y="1126196"/>
            <a:ext cx="3268369" cy="169579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887824" y="3137693"/>
            <a:ext cx="2972346" cy="87958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989B1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마무리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887824" y="3996296"/>
            <a:ext cx="2972346" cy="18965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AI는 우리의 미래를 바꿀 중요한 기술, 이를 어떻게 활용하느냐는 인간의 몫
기술의 발전과 함께 윤리적 고민도 균형 잡힌 접근 필요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AI의 미래와 우리의 역할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1"/>
            <a:ext cx="12191999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596194" y="5440908"/>
            <a:ext cx="5283200" cy="38000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15244" y="1350877"/>
            <a:ext cx="7260771" cy="3019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Thanks for your attention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671003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6251" y="5443040"/>
            <a:ext cx="4852919" cy="37786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Here is where your presentation begins</a:t>
            </a: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5210941" y="5491503"/>
            <a:ext cx="406400" cy="242327"/>
            <a:chOff x="5210941" y="5491503"/>
            <a:chExt cx="406400" cy="242327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5418987" y="549150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0" flipH="0" flipV="0">
              <a:off x="5210941" y="549150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06131" y="920785"/>
            <a:ext cx="6926817" cy="14482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90000"/>
              </a:lnSpc>
            </a:pPr>
            <a:r>
              <a:rPr kumimoji="1" lang="en-US" altLang="zh-CN" sz="96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55428" y="2893653"/>
            <a:ext cx="216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9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75000"/>
                  </a:srgbClr>
                </a:solidFill>
                <a:latin typeface="Source Han Sans"/>
                <a:ea typeface="Source Han Sans"/>
                <a:cs typeface="Source Han Sans"/>
              </a:rPr>
              <a:t>Part one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655428" y="3265440"/>
            <a:ext cx="432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서론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5008" y="2893653"/>
            <a:ext cx="216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9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75000"/>
                  </a:srgbClr>
                </a:solidFill>
                <a:latin typeface="Source Han Sans"/>
                <a:ea typeface="Source Han Sans"/>
                <a:cs typeface="Source Han Sans"/>
              </a:rPr>
              <a:t>Part two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605008" y="3265440"/>
            <a:ext cx="432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본론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655428" y="4365580"/>
            <a:ext cx="216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9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75000"/>
                  </a:srgbClr>
                </a:solidFill>
                <a:latin typeface="Source Han Sans"/>
                <a:ea typeface="Source Han Sans"/>
                <a:cs typeface="Source Han Sans"/>
              </a:rPr>
              <a:t>Part three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655428" y="4737367"/>
            <a:ext cx="432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결론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337128" y="720645"/>
            <a:ext cx="697139" cy="69713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726398" y="1931147"/>
            <a:ext cx="437922" cy="43792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0" y="1"/>
            <a:ext cx="12191999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0792420" y="5410719"/>
            <a:ext cx="739180" cy="71085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855029" y="2912255"/>
            <a:ext cx="6676571" cy="1512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서론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671003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10958810" y="5644983"/>
            <a:ext cx="406400" cy="242327"/>
            <a:chOff x="10958810" y="5644983"/>
            <a:chExt cx="406400" cy="242327"/>
          </a:xfrm>
        </p:grpSpPr>
        <p:sp>
          <p:nvSpPr>
            <p:cNvPr id="7" name="标题 1"/>
            <p:cNvSpPr txBox="1"/>
            <p:nvPr/>
          </p:nvSpPr>
          <p:spPr>
            <a:xfrm rot="0" flipH="0" flipV="0">
              <a:off x="11166856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0" flipH="0" flipV="0">
              <a:off x="10958810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 rot="0" flipH="0" flipV="0">
            <a:off x="7206342" y="1691502"/>
            <a:ext cx="2777671" cy="11722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11177" y="593736"/>
            <a:ext cx="2120423" cy="22601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435541" y="2012860"/>
            <a:ext cx="2878407" cy="2111375"/>
          </a:xfrm>
          <a:custGeom>
            <a:avLst/>
            <a:gdLst>
              <a:gd name="T0" fmla="*/ 7349 w 9135"/>
              <a:gd name="T1" fmla="*/ 4439 h 4440"/>
              <a:gd name="T2" fmla="*/ 0 w 9135"/>
              <a:gd name="T3" fmla="*/ 4439 h 4440"/>
              <a:gd name="T4" fmla="*/ 1786 w 9135"/>
              <a:gd name="T5" fmla="*/ 2219 h 4440"/>
              <a:gd name="T6" fmla="*/ 0 w 9135"/>
              <a:gd name="T7" fmla="*/ 0 h 4440"/>
              <a:gd name="T8" fmla="*/ 7349 w 9135"/>
              <a:gd name="T9" fmla="*/ 0 h 4440"/>
              <a:gd name="T10" fmla="*/ 9134 w 9135"/>
              <a:gd name="T11" fmla="*/ 2219 h 4440"/>
              <a:gd name="T12" fmla="*/ 7349 w 9135"/>
              <a:gd name="T13" fmla="*/ 4439 h 4440"/>
            </a:gdLst>
            <a:rect l="0" t="0" r="r" b="b"/>
            <a:pathLst>
              <a:path w="9135" h="4440">
                <a:moveTo>
                  <a:pt x="7349" y="4439"/>
                </a:moveTo>
                <a:lnTo>
                  <a:pt x="0" y="4439"/>
                </a:lnTo>
                <a:lnTo>
                  <a:pt x="1786" y="2219"/>
                </a:lnTo>
                <a:lnTo>
                  <a:pt x="0" y="0"/>
                </a:lnTo>
                <a:lnTo>
                  <a:pt x="7349" y="0"/>
                </a:lnTo>
                <a:lnTo>
                  <a:pt x="9134" y="2219"/>
                </a:lnTo>
                <a:lnTo>
                  <a:pt x="7349" y="4439"/>
                </a:lnTo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229422" y="2688695"/>
            <a:ext cx="1547214" cy="11066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14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인간의 지능으로 할 수 있는 문장이해, 영상인식, 음성인식, 학습 등을 컴퓨터가 실행하는 기술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79442" y="2012860"/>
            <a:ext cx="2877018" cy="2111375"/>
          </a:xfrm>
          <a:custGeom>
            <a:avLst/>
            <a:gdLst>
              <a:gd name="T0" fmla="*/ 7347 w 9133"/>
              <a:gd name="T1" fmla="*/ 4439 h 4440"/>
              <a:gd name="T2" fmla="*/ 0 w 9133"/>
              <a:gd name="T3" fmla="*/ 4439 h 4440"/>
              <a:gd name="T4" fmla="*/ 1784 w 9133"/>
              <a:gd name="T5" fmla="*/ 2219 h 4440"/>
              <a:gd name="T6" fmla="*/ 0 w 9133"/>
              <a:gd name="T7" fmla="*/ 0 h 4440"/>
              <a:gd name="T8" fmla="*/ 7347 w 9133"/>
              <a:gd name="T9" fmla="*/ 0 h 4440"/>
              <a:gd name="T10" fmla="*/ 9132 w 9133"/>
              <a:gd name="T11" fmla="*/ 2219 h 4440"/>
              <a:gd name="T12" fmla="*/ 7347 w 9133"/>
              <a:gd name="T13" fmla="*/ 4439 h 4440"/>
            </a:gdLst>
            <a:rect l="0" t="0" r="r" b="b"/>
            <a:pathLst>
              <a:path w="9133" h="4440">
                <a:moveTo>
                  <a:pt x="7347" y="4439"/>
                </a:moveTo>
                <a:lnTo>
                  <a:pt x="0" y="4439"/>
                </a:lnTo>
                <a:lnTo>
                  <a:pt x="1784" y="2219"/>
                </a:lnTo>
                <a:lnTo>
                  <a:pt x="0" y="0"/>
                </a:lnTo>
                <a:lnTo>
                  <a:pt x="7347" y="0"/>
                </a:lnTo>
                <a:lnTo>
                  <a:pt x="9132" y="2219"/>
                </a:lnTo>
                <a:lnTo>
                  <a:pt x="7347" y="4439"/>
                </a:lnTo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72097" y="2669645"/>
            <a:ext cx="1515708" cy="11066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우리 일상생활에 점점 더 많은 영향을 미치는 중요한 기술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658186" y="2012860"/>
            <a:ext cx="2877019" cy="2111375"/>
          </a:xfrm>
          <a:custGeom>
            <a:avLst/>
            <a:gdLst>
              <a:gd name="T0" fmla="*/ 7348 w 9133"/>
              <a:gd name="T1" fmla="*/ 4439 h 4440"/>
              <a:gd name="T2" fmla="*/ 0 w 9133"/>
              <a:gd name="T3" fmla="*/ 4439 h 4440"/>
              <a:gd name="T4" fmla="*/ 1785 w 9133"/>
              <a:gd name="T5" fmla="*/ 2219 h 4440"/>
              <a:gd name="T6" fmla="*/ 0 w 9133"/>
              <a:gd name="T7" fmla="*/ 0 h 4440"/>
              <a:gd name="T8" fmla="*/ 7348 w 9133"/>
              <a:gd name="T9" fmla="*/ 0 h 4440"/>
              <a:gd name="T10" fmla="*/ 9132 w 9133"/>
              <a:gd name="T11" fmla="*/ 2219 h 4440"/>
              <a:gd name="T12" fmla="*/ 7348 w 9133"/>
              <a:gd name="T13" fmla="*/ 4439 h 4440"/>
            </a:gdLst>
            <a:rect l="0" t="0" r="r" b="b"/>
            <a:pathLst>
              <a:path w="9133" h="4440">
                <a:moveTo>
                  <a:pt x="7348" y="4439"/>
                </a:moveTo>
                <a:lnTo>
                  <a:pt x="0" y="4439"/>
                </a:lnTo>
                <a:lnTo>
                  <a:pt x="1785" y="2219"/>
                </a:lnTo>
                <a:lnTo>
                  <a:pt x="0" y="0"/>
                </a:lnTo>
                <a:lnTo>
                  <a:pt x="7348" y="0"/>
                </a:lnTo>
                <a:lnTo>
                  <a:pt x="9132" y="2219"/>
                </a:lnTo>
                <a:lnTo>
                  <a:pt x="7348" y="4439"/>
                </a:lnTo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487481" y="2677265"/>
            <a:ext cx="1489437" cy="11066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컴퓨터가 학습, 판단, 문제 해결을 할 수 있도록 만든 시스템</a:t>
            </a:r>
            <a:endParaRPr kumimoji="1" lang="zh-CN" altLang="en-US"/>
          </a:p>
        </p:txBody>
      </p:sp>
      <p:cxnSp>
        <p:nvCxnSpPr>
          <p:cNvPr id="9" name="线条 1"/>
          <p:cNvCxnSpPr/>
          <p:nvPr/>
        </p:nvCxnSpPr>
        <p:spPr>
          <a:xfrm rot="0" flipH="0" flipV="0">
            <a:off x="4942840" y="4554085"/>
            <a:ext cx="2306320" cy="0"/>
          </a:xfrm>
          <a:prstGeom prst="line">
            <a:avLst/>
          </a:prstGeom>
          <a:noFill/>
          <a:ln w="6350" cap="sq">
            <a:solidFill>
              <a:schemeClr val="tx1">
                <a:lumMod val="50000"/>
                <a:lumOff val="50000"/>
              </a:schemeClr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 rot="0" flipH="0" flipV="0">
            <a:off x="1166223" y="4771177"/>
            <a:ext cx="9846853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인공지능(AI)이란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AI의 기본 개념과 중요성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269070" y="3685751"/>
            <a:ext cx="5590517" cy="342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861580" y="247752"/>
            <a:ext cx="5584420" cy="343234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6492876" y="5278102"/>
            <a:ext cx="5280024" cy="1307445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线条 1"/>
          <p:cNvCxnSpPr/>
          <p:nvPr/>
        </p:nvCxnSpPr>
        <p:spPr>
          <a:xfrm rot="0" flipH="0" flipV="0">
            <a:off x="6519628" y="5278102"/>
            <a:ext cx="0" cy="1307445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 rot="0" flipH="0" flipV="0">
            <a:off x="1273175" y="1742077"/>
            <a:ext cx="5219701" cy="1714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인공지능 역사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038975" y="4053477"/>
            <a:ext cx="2222501" cy="952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1950년대에 인공지능이라는 단어 최초 등장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53575" y="4053477"/>
            <a:ext cx="2222501" cy="939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1956년 존 매카시, 마빈 민스키 등이 다트머스 회의에서 인공지능 개념 정립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038975" y="5450477"/>
            <a:ext cx="4660901" cy="952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앨런 튜링의 '튜링 테스트'가 컴퓨터 지능 측정 기준으로 사용됨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AI의 발전 과정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1" flipV="0">
            <a:off x="0" y="1"/>
            <a:ext cx="12191999" cy="6858000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10792420" y="5410719"/>
            <a:ext cx="739180" cy="71085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855029" y="2912255"/>
            <a:ext cx="6676571" cy="1512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본론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671003"/>
            <a:ext cx="1591034" cy="19757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"/>
          <p:cNvGrpSpPr/>
          <p:nvPr/>
        </p:nvGrpSpPr>
        <p:grpSpPr>
          <a:xfrm>
            <a:off x="10958810" y="5644983"/>
            <a:ext cx="406400" cy="242327"/>
            <a:chOff x="10958810" y="5644983"/>
            <a:chExt cx="406400" cy="242327"/>
          </a:xfrm>
        </p:grpSpPr>
        <p:sp>
          <p:nvSpPr>
            <p:cNvPr id="7" name="标题 1"/>
            <p:cNvSpPr txBox="1"/>
            <p:nvPr/>
          </p:nvSpPr>
          <p:spPr>
            <a:xfrm rot="0" flipH="0" flipV="0">
              <a:off x="11166856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0" flipH="0" flipV="0">
              <a:off x="10958810" y="5644983"/>
              <a:ext cx="198354" cy="242327"/>
            </a:xfrm>
            <a:prstGeom prst="chevron">
              <a:avLst>
                <a:gd name="adj" fmla="val 491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 rot="0" flipH="0" flipV="0">
            <a:off x="7206342" y="1691502"/>
            <a:ext cx="2777671" cy="11722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Part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11177" y="593736"/>
            <a:ext cx="2120423" cy="22601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线条 1"/>
          <p:cNvCxnSpPr/>
          <p:nvPr/>
        </p:nvCxnSpPr>
        <p:spPr>
          <a:xfrm rot="0" flipH="0" flipV="0">
            <a:off x="1733328" y="1968037"/>
            <a:ext cx="6708254" cy="1"/>
          </a:xfrm>
          <a:prstGeom prst="line">
            <a:avLst/>
          </a:prstGeom>
          <a:noFill/>
          <a:ln w="25400" cap="sq">
            <a:solidFill>
              <a:schemeClr val="tx2">
                <a:alpha val="10000"/>
              </a:schemeClr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 rot="0" flipH="0" flipV="0">
            <a:off x="1663841" y="1919516"/>
            <a:ext cx="97043" cy="97043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38100" blurRad="88900" dir="5400000" sx="100000" sy="100000" kx="0" ky="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025613" y="1919516"/>
            <a:ext cx="97043" cy="97043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38100" blurRad="88900" dir="5400000" sx="100000" sy="100000" kx="0" ky="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403015" y="1919516"/>
            <a:ext cx="97043" cy="9704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88900" dir="5400000" sx="100000" sy="100000" kx="0" ky="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78246" y="2199765"/>
            <a:ext cx="2893953" cy="3237349"/>
          </a:xfrm>
          <a:custGeom>
            <a:avLst/>
            <a:gdLst>
              <a:gd name="connsiteX0" fmla="*/ 0 w 2589153"/>
              <a:gd name="connsiteY0" fmla="*/ 142012 h 2907149"/>
              <a:gd name="connsiteX1" fmla="*/ 2589153 w 2589153"/>
              <a:gd name="connsiteY1" fmla="*/ 142012 h 2907149"/>
              <a:gd name="connsiteX2" fmla="*/ 2589153 w 2589153"/>
              <a:gd name="connsiteY2" fmla="*/ 2907149 h 2907149"/>
              <a:gd name="connsiteX3" fmla="*/ 0 w 2589153"/>
              <a:gd name="connsiteY3" fmla="*/ 2907149 h 2907149"/>
              <a:gd name="connsiteX4" fmla="*/ 369152 w 2589153"/>
              <a:gd name="connsiteY4" fmla="*/ 0 h 2907149"/>
              <a:gd name="connsiteX5" fmla="*/ 496088 w 2589153"/>
              <a:gd name="connsiteY5" fmla="*/ 142009 h 2907149"/>
              <a:gd name="connsiteX6" fmla="*/ 242216 w 2589153"/>
              <a:gd name="connsiteY6" fmla="*/ 142009 h 2907149"/>
            </a:gdLst>
            <a:rect l="l" t="t" r="r" b="b"/>
            <a:pathLst>
              <a:path w="2589153" h="2907149">
                <a:moveTo>
                  <a:pt x="0" y="142012"/>
                </a:moveTo>
                <a:lnTo>
                  <a:pt x="2589153" y="142012"/>
                </a:lnTo>
                <a:lnTo>
                  <a:pt x="2589153" y="2907149"/>
                </a:lnTo>
                <a:lnTo>
                  <a:pt x="0" y="2907149"/>
                </a:lnTo>
                <a:close/>
                <a:moveTo>
                  <a:pt x="369152" y="0"/>
                </a:moveTo>
                <a:lnTo>
                  <a:pt x="496088" y="142009"/>
                </a:lnTo>
                <a:lnTo>
                  <a:pt x="242216" y="14200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2700000" sx="100000" sy="100000" kx="0" ky="0" algn="tl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0" rIns="91440" bIns="365760" rtlCol="0" anchor="b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646676" y="2199765"/>
            <a:ext cx="2893953" cy="3235835"/>
          </a:xfrm>
          <a:custGeom>
            <a:avLst/>
            <a:gdLst>
              <a:gd name="connsiteX0" fmla="*/ 0 w 2589153"/>
              <a:gd name="connsiteY0" fmla="*/ 142012 h 2907149"/>
              <a:gd name="connsiteX1" fmla="*/ 2589153 w 2589153"/>
              <a:gd name="connsiteY1" fmla="*/ 142012 h 2907149"/>
              <a:gd name="connsiteX2" fmla="*/ 2589153 w 2589153"/>
              <a:gd name="connsiteY2" fmla="*/ 2907149 h 2907149"/>
              <a:gd name="connsiteX3" fmla="*/ 0 w 2589153"/>
              <a:gd name="connsiteY3" fmla="*/ 2907149 h 2907149"/>
              <a:gd name="connsiteX4" fmla="*/ 369152 w 2589153"/>
              <a:gd name="connsiteY4" fmla="*/ 0 h 2907149"/>
              <a:gd name="connsiteX5" fmla="*/ 496088 w 2589153"/>
              <a:gd name="connsiteY5" fmla="*/ 142009 h 2907149"/>
              <a:gd name="connsiteX6" fmla="*/ 242216 w 2589153"/>
              <a:gd name="connsiteY6" fmla="*/ 142009 h 2907149"/>
            </a:gdLst>
            <a:rect l="l" t="t" r="r" b="b"/>
            <a:pathLst>
              <a:path w="2589153" h="2907149">
                <a:moveTo>
                  <a:pt x="0" y="142012"/>
                </a:moveTo>
                <a:lnTo>
                  <a:pt x="2589153" y="142012"/>
                </a:lnTo>
                <a:lnTo>
                  <a:pt x="2589153" y="2907149"/>
                </a:lnTo>
                <a:lnTo>
                  <a:pt x="0" y="2907149"/>
                </a:lnTo>
                <a:close/>
                <a:moveTo>
                  <a:pt x="369152" y="0"/>
                </a:moveTo>
                <a:lnTo>
                  <a:pt x="496088" y="142009"/>
                </a:lnTo>
                <a:lnTo>
                  <a:pt x="242216" y="14200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2700000" sx="100000" sy="100000" kx="0" ky="0" algn="tl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0" rIns="91440" bIns="365760" rtlCol="0" anchor="b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015106" y="2199765"/>
            <a:ext cx="2957453" cy="3235835"/>
          </a:xfrm>
          <a:custGeom>
            <a:avLst/>
            <a:gdLst>
              <a:gd name="connsiteX0" fmla="*/ 0 w 2589153"/>
              <a:gd name="connsiteY0" fmla="*/ 142012 h 2907149"/>
              <a:gd name="connsiteX1" fmla="*/ 2589153 w 2589153"/>
              <a:gd name="connsiteY1" fmla="*/ 142012 h 2907149"/>
              <a:gd name="connsiteX2" fmla="*/ 2589153 w 2589153"/>
              <a:gd name="connsiteY2" fmla="*/ 2907149 h 2907149"/>
              <a:gd name="connsiteX3" fmla="*/ 0 w 2589153"/>
              <a:gd name="connsiteY3" fmla="*/ 2907149 h 2907149"/>
              <a:gd name="connsiteX4" fmla="*/ 369152 w 2589153"/>
              <a:gd name="connsiteY4" fmla="*/ 0 h 2907149"/>
              <a:gd name="connsiteX5" fmla="*/ 496088 w 2589153"/>
              <a:gd name="connsiteY5" fmla="*/ 142009 h 2907149"/>
              <a:gd name="connsiteX6" fmla="*/ 242216 w 2589153"/>
              <a:gd name="connsiteY6" fmla="*/ 142009 h 2907149"/>
            </a:gdLst>
            <a:rect l="l" t="t" r="r" b="b"/>
            <a:pathLst>
              <a:path w="2589153" h="2907149">
                <a:moveTo>
                  <a:pt x="0" y="142012"/>
                </a:moveTo>
                <a:lnTo>
                  <a:pt x="2589153" y="142012"/>
                </a:lnTo>
                <a:lnTo>
                  <a:pt x="2589153" y="2907149"/>
                </a:lnTo>
                <a:lnTo>
                  <a:pt x="0" y="2907149"/>
                </a:lnTo>
                <a:close/>
                <a:moveTo>
                  <a:pt x="369152" y="0"/>
                </a:moveTo>
                <a:lnTo>
                  <a:pt x="496088" y="142009"/>
                </a:lnTo>
                <a:lnTo>
                  <a:pt x="242216" y="142009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20000"/>
              </a:srgbClr>
            </a:outerShdw>
          </a:effectLst>
        </p:spPr>
        <p:txBody>
          <a:bodyPr vert="horz" wrap="square" lIns="274320" tIns="0" rIns="91440" bIns="365760" rtlCol="0" anchor="b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489665" y="2660144"/>
            <a:ext cx="536912" cy="53691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78395" y="2694417"/>
            <a:ext cx="534980" cy="468367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270492" y="2652262"/>
            <a:ext cx="597442" cy="55267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89664" y="3425610"/>
            <a:ext cx="2472736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자동화 기술의 발전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878394" y="3425610"/>
            <a:ext cx="2449506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스마트 콘텐츠 생성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70491" y="3425610"/>
            <a:ext cx="247370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49E39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개인 맞춤형 학습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489665" y="3857622"/>
            <a:ext cx="2474285" cy="14636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반복적이고 소모적인 작업을 AI가 대신
교육 분야에서 자동화된 과제 평가, 학습 관리 시스템 도입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878395" y="3857622"/>
            <a:ext cx="2448885" cy="14636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AI가 글쓰기, 이미지 생성, 음악 작곡 등 창의적인 작업 수행 가능
Gamma.app, Tome.app, Beautiful.ai 같은 AI 도구가 PPT 제작 지원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270492" y="3857622"/>
            <a:ext cx="2474285" cy="14636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AI가 학생 개개인의 학습 스타일과 속도에 맞춘 맞춤형 교육 제공
학생들의 강점과 약점을 분석하여 개인화된 학습 경로 제시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최신 AI 트렌드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469650" y="1536871"/>
            <a:ext cx="3240000" cy="4190658"/>
          </a:xfrm>
          <a:prstGeom prst="rect">
            <a:avLst/>
          </a:prstGeom>
          <a:solidFill>
            <a:schemeClr val="accent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278900" y="1912034"/>
            <a:ext cx="3240000" cy="346451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bg1">
                <a:lumMod val="65000"/>
              </a:schemeClr>
            </a:solidFill>
          </a:ln>
          <a:effectLst>
            <a:outerShdw dist="0" blurRad="190500" dir="0" sx="102000" sy="102000" kx="0" ky="0" algn="ctr" rotWithShape="0">
              <a:schemeClr val="bg1">
                <a:lumMod val="6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905780"/>
            <a:ext cx="3240000" cy="346451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bg1">
                <a:lumMod val="65000"/>
              </a:schemeClr>
            </a:solidFill>
          </a:ln>
          <a:effectLst>
            <a:outerShdw dist="0" blurRad="190500" dir="0" sx="102000" sy="102000" kx="0" ky="0" algn="ctr" rotWithShape="0">
              <a:schemeClr val="bg1">
                <a:lumMod val="65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线条 1"/>
          <p:cNvCxnSpPr/>
          <p:nvPr/>
        </p:nvCxnSpPr>
        <p:spPr>
          <a:xfrm rot="0" flipH="0" flipV="0">
            <a:off x="660400" y="1915940"/>
            <a:ext cx="3240000" cy="0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cxnSp>
        <p:nvCxnSpPr>
          <p:cNvPr id="7" name="线条 1"/>
          <p:cNvCxnSpPr/>
          <p:nvPr/>
        </p:nvCxnSpPr>
        <p:spPr>
          <a:xfrm rot="0" flipH="0" flipV="1">
            <a:off x="8278900" y="1887856"/>
            <a:ext cx="3240000" cy="34339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0" flipH="0" flipV="0">
            <a:off x="5755118" y="2251766"/>
            <a:ext cx="669064" cy="669064"/>
          </a:xfrm>
          <a:prstGeom prst="ellipse">
            <a:avLst/>
          </a:prstGeom>
          <a:solidFill>
            <a:schemeClr val="bg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564368" y="2167541"/>
            <a:ext cx="669064" cy="669064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945868" y="2167541"/>
            <a:ext cx="669064" cy="669064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49650" y="3009730"/>
            <a:ext cx="2880000" cy="569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AI와 게임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649650" y="3642090"/>
            <a:ext cx="2880000" cy="132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알파고가 2016년 이세돌 9단과의 바둑 대결에서 승리
AI가 인간의 능력을 넘어설 수 있다는 가능성 증명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58900" y="2925505"/>
            <a:ext cx="2880000" cy="569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교육용 AI 도구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00646" y="2420828"/>
            <a:ext cx="378008" cy="33094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458900" y="3557865"/>
            <a:ext cx="2880000" cy="14145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챗봇, 가상현실(VR), 학습관리시스템(LMS) 등 교육 분야에서 활용
교사들이 AI 기술을 활용해 수업 계획을 세우고 학생들의 학습 지원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733402" y="2313069"/>
            <a:ext cx="330996" cy="378008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40400" y="2925505"/>
            <a:ext cx="2880000" cy="569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대화형 AI (ChatGPT)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0400" y="3557865"/>
            <a:ext cx="2880000" cy="14145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GPT(Generative Pretrained Transformer)는 대화형 AI 대표 사례
인터넷에 있는 거의 모든 웹페이지 학습 후 다양한 질문 답변
자연어 처리 기술을 통해 인간과 유사한 대화 가능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091395" y="2319166"/>
            <a:ext cx="378010" cy="36581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주목할 만한 AI 기술들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73100" y="2117173"/>
            <a:ext cx="9377680" cy="150083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  <a:effectLst>
            <a:outerShdw dist="38100" blurRad="50800" dir="5400000" sx="100000" sy="100000" kx="0" ky="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73100" y="4240723"/>
            <a:ext cx="9377680" cy="150083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dist="38100" blurRad="50800" dir="5400000" sx="100000" sy="100000" kx="0" ky="0" algn="t" rotWithShape="0">
              <a:srgbClr val="000000">
                <a:alpha val="11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147749" y="1546860"/>
            <a:ext cx="4530388" cy="4530388"/>
          </a:xfrm>
          <a:prstGeom prst="ellipse">
            <a:avLst/>
          </a:prstGeom>
          <a:solidFill>
            <a:schemeClr val="accent1">
              <a:lumMod val="20000"/>
              <a:lumOff val="80000"/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566660" y="1970604"/>
            <a:ext cx="3681706" cy="3683444"/>
          </a:xfrm>
          <a:prstGeom prst="ellipse">
            <a:avLst/>
          </a:prstGeom>
          <a:solidFill>
            <a:schemeClr val="bg1"/>
          </a:solidFill>
          <a:ln cap="sq">
            <a:noFill/>
          </a:ln>
          <a:effectLst>
            <a:outerShdw dist="0" blurRad="254000" dir="0" sx="102000" sy="102000" kx="0" ky="0" algn="ctr" rotWithShape="0">
              <a:schemeClr val="accent1">
                <a:lumMod val="60000"/>
                <a:lumOff val="40000"/>
                <a:alpha val="5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31411" y="1882546"/>
            <a:ext cx="5293483" cy="47300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8575" cap="sq">
            <a:solidFill>
              <a:schemeClr val="bg1"/>
            </a:solidFill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31411" y="4006096"/>
            <a:ext cx="5293483" cy="473009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28575" cap="sq">
            <a:solidFill>
              <a:schemeClr val="bg1"/>
            </a:solidFill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378365" y="1995940"/>
            <a:ext cx="4999576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 사용의 장단점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378365" y="4119490"/>
            <a:ext cx="4999576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개인정보 보호와 편향성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31412" y="2387874"/>
            <a:ext cx="6091408" cy="11615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장점: 시간 절약, 자동화된 디자인, 효율적인 자료 요약 능력
단점: 내용의 정확성 검증 필요, 세부 맞춤 편집의 제한, 복잡한 데이터 시각화의 한계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231412" y="4511424"/>
            <a:ext cx="6091408" cy="11615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 기술 사용 시 개인정보 보호 문제 발생 가능성
AI 시스템에 내재된 편향성과 공정성 문제 주의 필요</a:t>
            </a:r>
            <a:endParaRPr kumimoji="1" lang="zh-CN" altLang="en-US"/>
          </a:p>
        </p:txBody>
      </p:sp>
      <p:pic>
        <p:nvPicPr>
          <p:cNvPr id="13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906" t="23741" r="76370" b="42168"/>
          <a:stretch>
            <a:fillRect/>
          </a:stretch>
        </p:blipFill>
        <p:spPr>
          <a:xfrm rot="0" flipH="0" flipV="0">
            <a:off x="7823176" y="2227989"/>
            <a:ext cx="3168674" cy="3168674"/>
          </a:xfrm>
          <a:custGeom>
            <a:avLst/>
            <a:gdLst/>
            <a:rect l="l" t="t" r="r" b="b"/>
            <a:pathLst>
              <a:path w="3168674" h="3168674">
                <a:moveTo>
                  <a:pt x="1584337" y="0"/>
                </a:moveTo>
                <a:cubicBezTo>
                  <a:pt x="2459342" y="0"/>
                  <a:pt x="3168674" y="709332"/>
                  <a:pt x="3168674" y="1584337"/>
                </a:cubicBezTo>
                <a:cubicBezTo>
                  <a:pt x="3168674" y="2459342"/>
                  <a:pt x="2459342" y="3168674"/>
                  <a:pt x="1584337" y="3168674"/>
                </a:cubicBezTo>
                <a:cubicBezTo>
                  <a:pt x="709332" y="3168674"/>
                  <a:pt x="0" y="2459342"/>
                  <a:pt x="0" y="1584337"/>
                </a:cubicBezTo>
                <a:cubicBezTo>
                  <a:pt x="0" y="709332"/>
                  <a:pt x="709332" y="0"/>
                  <a:pt x="158433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0" flipV="0"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AI의 윤리적 측면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0989B1"/>
      </a:accent2>
      <a:accent3>
        <a:srgbClr val="C0CF3A"/>
      </a:accent3>
      <a:accent4>
        <a:srgbClr val="029676"/>
      </a:accent4>
      <a:accent5>
        <a:srgbClr val="4AB5C4"/>
      </a:accent5>
      <a:accent6>
        <a:srgbClr val="8AB833"/>
      </a:accent6>
      <a:hlink>
        <a:srgbClr val="6B9F25"/>
      </a:hlink>
      <a:folHlink>
        <a:srgbClr val="BA6906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